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2"/>
    <p:sldMasterId id="2147483674" r:id="rId3"/>
    <p:sldMasterId id="2147483704" r:id="rId4"/>
  </p:sldMasterIdLst>
  <p:notesMasterIdLst>
    <p:notesMasterId r:id="rId17"/>
  </p:notesMasterIdLst>
  <p:sldIdLst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FF99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4" autoAdjust="0"/>
    <p:restoredTop sz="86380" autoAdjust="0"/>
  </p:normalViewPr>
  <p:slideViewPr>
    <p:cSldViewPr>
      <p:cViewPr>
        <p:scale>
          <a:sx n="66" d="100"/>
          <a:sy n="66" d="100"/>
        </p:scale>
        <p:origin x="-64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74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6858-6533-47C5-A008-48B7E0B61016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B13B-AB11-4E77-BAA8-F3086792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0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176C9-085C-4908-8512-2776D610AD3E}" type="datetime8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1/13/2014 8:20 AM</a:t>
            </a:fld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172200" cy="4572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smtClean="0">
                <a:solidFill>
                  <a:srgbClr val="000000"/>
                </a:solidFill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smtClean="0">
                <a:solidFill>
                  <a:srgbClr val="000000"/>
                </a:solidFill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smtClean="0">
                <a:solidFill>
                  <a:srgbClr val="000000"/>
                </a:solidFill>
              </a:rPr>
            </a:br>
            <a:r>
              <a:rPr lang="en-US" sz="500" smtClean="0">
                <a:solidFill>
                  <a:srgbClr val="000000"/>
                </a:solidFill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smtClean="0"/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172200" y="8685213"/>
            <a:ext cx="684213" cy="4572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15076-FDD6-444F-8221-50E6696CC2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38122"/>
            <a:ext cx="8786874" cy="2166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ru-RU" sz="4000" spc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805264"/>
            <a:ext cx="7681913" cy="920700"/>
          </a:xfrm>
        </p:spPr>
        <p:txBody>
          <a:bodyPr rtlCol="0">
            <a:normAutofit fontScale="55000" lnSpcReduction="2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algn="ctr" defTabSz="914363" eaLnBrk="1" fontAlgn="auto" hangingPunct="1">
              <a:spcAft>
                <a:spcPts val="0"/>
              </a:spcAft>
              <a:defRPr/>
            </a:pPr>
            <a:endParaRPr lang="ru-RU" sz="2400" b="1" dirty="0" smtClean="0"/>
          </a:p>
          <a:p>
            <a:pPr algn="ctr" defTabSz="914363" eaLnBrk="1" fontAlgn="auto" hangingPunct="1">
              <a:spcAft>
                <a:spcPts val="0"/>
              </a:spcAft>
              <a:defRPr/>
            </a:pPr>
            <a:endParaRPr lang="ru-RU" sz="2400" b="1" dirty="0" smtClean="0"/>
          </a:p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г. </a:t>
            </a:r>
            <a:r>
              <a:rPr lang="ru-RU" sz="24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Искитим</a:t>
            </a:r>
            <a:r>
              <a:rPr lang="ru-RU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2013</a:t>
            </a:r>
          </a:p>
          <a:p>
            <a:pPr algn="ctr" defTabSz="914363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defTabSz="914363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 descr="\\SERVSQL\Papki obshego dostupa\ОТНПиМ\Буклеты\дизайн корпоративного буклета\Корп буклет -Окончательная версия\Раздел страниц\обложка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915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Шашки Т-400 Г прессованные </a:t>
            </a:r>
            <a:r>
              <a:rPr lang="ru-RU" sz="2000" dirty="0" err="1" smtClean="0">
                <a:solidFill>
                  <a:srgbClr val="0070C0"/>
                </a:solidFill>
              </a:rPr>
              <a:t>гидроизолированные</a:t>
            </a:r>
            <a:r>
              <a:rPr lang="ru-RU" sz="2000" dirty="0" smtClean="0">
                <a:solidFill>
                  <a:srgbClr val="0070C0"/>
                </a:solidFill>
              </a:rPr>
              <a:t> тротиловые ОСТ 84-411-80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18573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700" dirty="0" smtClean="0"/>
              <a:t>          Используются в качестве промежуточных детонаторов для инициирования скважинных и других зарядов малочувствительных</a:t>
            </a:r>
          </a:p>
          <a:p>
            <a:pPr>
              <a:buNone/>
            </a:pPr>
            <a:r>
              <a:rPr lang="ru-RU" sz="1700" dirty="0" smtClean="0"/>
              <a:t> промышленных ВВ, а также в качестве взрывчатого вещества в соответствующих условиях  на открытых работах.</a:t>
            </a:r>
          </a:p>
          <a:p>
            <a:pPr>
              <a:buNone/>
            </a:pPr>
            <a:r>
              <a:rPr lang="ru-RU" sz="1700" dirty="0" smtClean="0"/>
              <a:t>          Условный номер: 144; Класс опасности: 1/1.1D; Код ТН ВЭД: 3604900000; Условный номер ООН: 0209</a:t>
            </a:r>
          </a:p>
          <a:p>
            <a:pPr>
              <a:buNone/>
            </a:pPr>
            <a:r>
              <a:rPr lang="ru-RU" sz="1700" dirty="0" smtClean="0"/>
              <a:t>          Достоинства и преимущества:</a:t>
            </a:r>
          </a:p>
          <a:p>
            <a:pPr>
              <a:buNone/>
            </a:pPr>
            <a:r>
              <a:rPr lang="ru-RU" sz="1700" dirty="0" smtClean="0"/>
              <a:t>          Шашки применяются для взрывания в скважинах любой </a:t>
            </a:r>
            <a:r>
              <a:rPr lang="ru-RU" sz="1700" dirty="0" err="1" smtClean="0"/>
              <a:t>обводненности</a:t>
            </a:r>
            <a:r>
              <a:rPr lang="ru-RU" sz="1700" dirty="0" smtClean="0"/>
              <a:t>, в том числе в проточной воде, со сроком нахождения </a:t>
            </a:r>
          </a:p>
          <a:p>
            <a:pPr>
              <a:buNone/>
            </a:pPr>
            <a:r>
              <a:rPr lang="ru-RU" sz="1700" dirty="0" smtClean="0"/>
              <a:t>в воде до 6 суток. Подрыв осуществляется с помощью детонирующего шнура.</a:t>
            </a:r>
          </a:p>
          <a:p>
            <a:pPr>
              <a:buNone/>
            </a:pPr>
            <a:r>
              <a:rPr lang="ru-RU" sz="1700" dirty="0" smtClean="0"/>
              <a:t>          При проведении сейсмических и других геофизических работ в (шпурах) скважинах до 3 м инициировать шашки с помощью </a:t>
            </a:r>
          </a:p>
          <a:p>
            <a:pPr>
              <a:buNone/>
            </a:pPr>
            <a:r>
              <a:rPr lang="ru-RU" sz="1700" dirty="0" err="1" smtClean="0"/>
              <a:t>электродетонаторов</a:t>
            </a:r>
            <a:r>
              <a:rPr lang="ru-RU" sz="1700" dirty="0" smtClean="0"/>
              <a:t> ЭД-8-Ж, ЭД-8-Э, ЭДС-1.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2928958" cy="202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616" y="2857495"/>
            <a:ext cx="2778714" cy="203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929198"/>
            <a:ext cx="154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5072074"/>
          <a:ext cx="6096001" cy="1492988"/>
        </p:xfrm>
        <a:graphic>
          <a:graphicData uri="http://schemas.openxmlformats.org/drawingml/2006/table">
            <a:tbl>
              <a:tblPr/>
              <a:tblGrid>
                <a:gridCol w="924219"/>
                <a:gridCol w="924219"/>
                <a:gridCol w="646802"/>
                <a:gridCol w="719549"/>
                <a:gridCol w="720303"/>
                <a:gridCol w="720303"/>
                <a:gridCol w="720303"/>
                <a:gridCol w="720303"/>
              </a:tblGrid>
              <a:tr h="2030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Технические характеристики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Вид упаковки – ящик из гофрокартона Кол-во в упаковке, кг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Масса, г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Высота, мм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Диаметр, мм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Диаметр канала, мм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Плотность, г/см³, не менее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Скорость детонации, км</a:t>
                      </a:r>
                      <a:r>
                        <a:rPr lang="en-US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/c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Т-400 Г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18 кг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400±20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71±9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70±2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14,5+0,5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1,55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6,8-7,0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93" marR="4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Заряды подрывные ПДЛ-600П, ПДЛ-800П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ТУ 7276-068-07511703-2011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0717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Предназначены для инициирования скважинных и других зарядов малочувствительных взрывчатых веществ, в том числе </a:t>
            </a:r>
          </a:p>
          <a:p>
            <a:pPr>
              <a:buNone/>
            </a:pPr>
            <a:r>
              <a:rPr lang="ru-RU" sz="1200" dirty="0" smtClean="0"/>
              <a:t>водосодержащих с температурой при заряжании скважин не более 85°С, при взрывных работах на земной поверхности во всех </a:t>
            </a:r>
          </a:p>
          <a:p>
            <a:pPr>
              <a:buNone/>
            </a:pPr>
            <a:r>
              <a:rPr lang="ru-RU" sz="1200" dirty="0" smtClean="0"/>
              <a:t>климатических районах РФ, стран СНГ и дальнего зарубежья при температуре от минус 50°С до плюс 50°С.</a:t>
            </a:r>
          </a:p>
          <a:p>
            <a:pPr>
              <a:buNone/>
            </a:pPr>
            <a:r>
              <a:rPr lang="ru-RU" sz="1200" dirty="0" smtClean="0"/>
              <a:t>          Достоинства и преимущества:</a:t>
            </a:r>
          </a:p>
          <a:p>
            <a:pPr>
              <a:buNone/>
            </a:pPr>
            <a:r>
              <a:rPr lang="ru-RU" sz="1200" dirty="0" smtClean="0"/>
              <a:t>          Представляют собой литой заряд в полимерном корпусе с гнездом под капсюль-детонатор (</a:t>
            </a:r>
            <a:r>
              <a:rPr lang="ru-RU" sz="1200" dirty="0" err="1" smtClean="0"/>
              <a:t>электродетонатор</a:t>
            </a:r>
            <a:r>
              <a:rPr lang="ru-RU" sz="1200" dirty="0" smtClean="0"/>
              <a:t>) и сквозным </a:t>
            </a:r>
          </a:p>
          <a:p>
            <a:pPr>
              <a:buNone/>
            </a:pPr>
            <a:r>
              <a:rPr lang="ru-RU" sz="1200" dirty="0" smtClean="0"/>
              <a:t>каналом под неэлектрические системы. Полимерная оболочка блоков эффективно защищает ВВ от повреждений. Заряды безотказно </a:t>
            </a:r>
          </a:p>
          <a:p>
            <a:pPr>
              <a:buNone/>
            </a:pPr>
            <a:r>
              <a:rPr lang="ru-RU" sz="1200" dirty="0" smtClean="0"/>
              <a:t>срабатывают от неэлектрических систем взрывания или </a:t>
            </a:r>
            <a:r>
              <a:rPr lang="ru-RU" sz="1200" dirty="0" err="1" smtClean="0"/>
              <a:t>электродетонаторов</a:t>
            </a:r>
            <a:r>
              <a:rPr lang="ru-RU" sz="1200" dirty="0" smtClean="0"/>
              <a:t> ЭД-8-Ж, ЭДС, ЭДС-1, ЭД-8-Э, ДШ и других средств </a:t>
            </a:r>
          </a:p>
          <a:p>
            <a:pPr>
              <a:buNone/>
            </a:pPr>
            <a:r>
              <a:rPr lang="ru-RU" sz="1200" dirty="0" smtClean="0"/>
              <a:t>инициирования, разрешенных </a:t>
            </a:r>
            <a:r>
              <a:rPr lang="ru-RU" sz="1200" dirty="0" err="1" smtClean="0"/>
              <a:t>Ростехнадзором</a:t>
            </a:r>
            <a:r>
              <a:rPr lang="ru-RU" sz="1200" dirty="0" smtClean="0"/>
              <a:t> РФ.</a:t>
            </a:r>
          </a:p>
          <a:p>
            <a:pPr>
              <a:buNone/>
            </a:pPr>
            <a:r>
              <a:rPr lang="ru-RU" sz="1200" dirty="0" smtClean="0"/>
              <a:t>          Условный номер: 156; Класс опасности: 1/1.1D; Код ТН ВЭД: 3604900000; Условный номер ООН: 0048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224155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429000"/>
            <a:ext cx="16646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7" y="5072074"/>
          <a:ext cx="7858181" cy="1735074"/>
        </p:xfrm>
        <a:graphic>
          <a:graphicData uri="http://schemas.openxmlformats.org/drawingml/2006/table">
            <a:tbl>
              <a:tblPr/>
              <a:tblGrid>
                <a:gridCol w="1100865"/>
                <a:gridCol w="1100865"/>
                <a:gridCol w="818478"/>
                <a:gridCol w="818478"/>
                <a:gridCol w="803899"/>
                <a:gridCol w="803899"/>
                <a:gridCol w="803899"/>
                <a:gridCol w="803899"/>
                <a:gridCol w="803899"/>
              </a:tblGrid>
              <a:tr h="1405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Технические характеристики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Вид упаковки, кг 1 место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Масса заряда, г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Диаметр канала, мм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Диаметр заряда, мм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Диаметр гнезда по ЭД, мм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Глубина гнезда по ЭД, мм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Плотность ВВ, г/см³, не менее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Скорость детонации, км/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 не менее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ПДЛ-600П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Ящик из гофрокартона ОСТ 84-2210-85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 место – ПДЛ-600П 20,4 кг., ПДЛ-800П 19,2 кг.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600±30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⁺¹·⁵</a:t>
                      </a: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70±2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⁺¹·⁵</a:t>
                      </a: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7,5-7,6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ПДЛ-800П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800±30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77±2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42" marR="4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Documents and Settings\ЦаревЕВ\Рабочий стол\Презентация\SDC18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429000"/>
            <a:ext cx="1432006" cy="1500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72074"/>
            <a:ext cx="6715172" cy="15658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ОАО "Новосибирский завод искусственного волокна"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Россия, 633208, Новосибирская область,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г.Искитим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 м/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Южный, 101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Тел: (38343)2-00-74 факс: (383-43) 2-00-80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 сбыта: (38343)2-59-54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Сайт: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www.nziv.ru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nziv@ngs.ru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242220" cy="422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95250"/>
            <a:contourClr>
              <a:srgbClr val="FFC00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786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 smtClean="0"/>
              <a:t> Новосибирский завод искусственного волокна является стратегическим предприятием оборонно-промышленного комплекса. </a:t>
            </a:r>
          </a:p>
          <a:p>
            <a:pPr>
              <a:buNone/>
            </a:pPr>
            <a:r>
              <a:rPr lang="ru-RU" sz="1050" dirty="0" smtClean="0"/>
              <a:t>          Одним из основных направлений деятельности является производство промышленных взрывчатых веществ, предназначенных </a:t>
            </a:r>
          </a:p>
          <a:p>
            <a:pPr>
              <a:buNone/>
            </a:pPr>
            <a:r>
              <a:rPr lang="ru-RU" sz="1050" dirty="0" smtClean="0"/>
              <a:t>для ведения взрывных работ во всех климатических районах при температуре от минус 50 до плюс 50°С:</a:t>
            </a:r>
          </a:p>
          <a:p>
            <a:pPr>
              <a:buNone/>
            </a:pPr>
            <a:r>
              <a:rPr lang="ru-RU" sz="1050" dirty="0" smtClean="0"/>
              <a:t>          - зарядов тротиловых прессованных в виде блоков (БТП-250П, БТП-500П, БТП-1000П), зарядов литых </a:t>
            </a:r>
            <a:r>
              <a:rPr lang="ru-RU" sz="1050" dirty="0" err="1" smtClean="0"/>
              <a:t>тротило-гексогеновых</a:t>
            </a:r>
            <a:r>
              <a:rPr lang="ru-RU" sz="1050" dirty="0" smtClean="0"/>
              <a:t> </a:t>
            </a:r>
          </a:p>
          <a:p>
            <a:pPr>
              <a:buNone/>
            </a:pPr>
            <a:r>
              <a:rPr lang="ru-RU" sz="1050" dirty="0" smtClean="0"/>
              <a:t>            комбинированных в виде блоков (БТГЛК-1000П, БТГЛК-2000П) в полимерных корпусах;</a:t>
            </a:r>
          </a:p>
          <a:p>
            <a:pPr>
              <a:buNone/>
            </a:pPr>
            <a:r>
              <a:rPr lang="ru-RU" sz="1050" dirty="0" smtClean="0"/>
              <a:t>          - </a:t>
            </a:r>
            <a:r>
              <a:rPr lang="ru-RU" sz="1050" dirty="0" err="1" smtClean="0"/>
              <a:t>граммонитав</a:t>
            </a:r>
            <a:r>
              <a:rPr lang="ru-RU" sz="1050" dirty="0" smtClean="0"/>
              <a:t> 79/21;</a:t>
            </a:r>
          </a:p>
          <a:p>
            <a:pPr>
              <a:buNone/>
            </a:pPr>
            <a:r>
              <a:rPr lang="ru-RU" sz="1050" dirty="0" smtClean="0"/>
              <a:t>          - </a:t>
            </a:r>
            <a:r>
              <a:rPr lang="ru-RU" sz="1050" dirty="0" err="1" smtClean="0"/>
              <a:t>гранулитов</a:t>
            </a:r>
            <a:r>
              <a:rPr lang="ru-RU" sz="1050" dirty="0" smtClean="0"/>
              <a:t> АС-4, АС-8;</a:t>
            </a:r>
          </a:p>
          <a:p>
            <a:pPr>
              <a:buNone/>
            </a:pPr>
            <a:r>
              <a:rPr lang="ru-RU" sz="1050" dirty="0" smtClean="0"/>
              <a:t>          - эластичных зарядов ЛВВ-11;</a:t>
            </a:r>
          </a:p>
          <a:p>
            <a:pPr>
              <a:buNone/>
            </a:pPr>
            <a:r>
              <a:rPr lang="ru-RU" sz="1050" dirty="0" smtClean="0"/>
              <a:t>          - шашек-детонаторов Т-400Г, ТГ-500;</a:t>
            </a:r>
          </a:p>
          <a:p>
            <a:pPr>
              <a:buNone/>
            </a:pPr>
            <a:r>
              <a:rPr lang="ru-RU" sz="1050" dirty="0" smtClean="0"/>
              <a:t>          - зарядов подрывных ПДЛ-600П, ПДЛ-800П в полимерных корпусах;  </a:t>
            </a:r>
          </a:p>
          <a:p>
            <a:pPr>
              <a:buNone/>
            </a:pPr>
            <a:r>
              <a:rPr lang="ru-RU" sz="1050" dirty="0" smtClean="0"/>
              <a:t>          - </a:t>
            </a:r>
            <a:r>
              <a:rPr lang="ru-RU" sz="1050" dirty="0" err="1" smtClean="0"/>
              <a:t>эмуласта</a:t>
            </a:r>
            <a:r>
              <a:rPr lang="ru-RU" sz="1050" dirty="0" smtClean="0"/>
              <a:t> АС-25П в виде патронов диаметром от 90 до 180 мм;</a:t>
            </a:r>
          </a:p>
          <a:p>
            <a:pPr>
              <a:buNone/>
            </a:pPr>
            <a:r>
              <a:rPr lang="ru-RU" sz="1050" dirty="0" smtClean="0"/>
              <a:t>          - </a:t>
            </a:r>
            <a:r>
              <a:rPr lang="ru-RU" sz="1050" dirty="0" err="1" smtClean="0"/>
              <a:t>эмуласта</a:t>
            </a:r>
            <a:r>
              <a:rPr lang="ru-RU" sz="1050" dirty="0" smtClean="0"/>
              <a:t> АС-25М для механизированного заряжания скважин.</a:t>
            </a:r>
          </a:p>
          <a:p>
            <a:pPr>
              <a:buNone/>
            </a:pPr>
            <a:r>
              <a:rPr lang="ru-RU" sz="1050" dirty="0" smtClean="0"/>
              <a:t>          В своем распоряжении предприятие имеет квалифицированные кадры, производственные мощности, складские помещения,  </a:t>
            </a:r>
          </a:p>
          <a:p>
            <a:pPr>
              <a:buNone/>
            </a:pPr>
            <a:r>
              <a:rPr lang="ru-RU" sz="1050" dirty="0" smtClean="0"/>
              <a:t>исследовательскую лабораторию и испытательную площадку, позволяющие вести полный цикл от разработки новых изделий, </a:t>
            </a:r>
          </a:p>
          <a:p>
            <a:pPr>
              <a:buNone/>
            </a:pPr>
            <a:r>
              <a:rPr lang="ru-RU" sz="1050" dirty="0" smtClean="0"/>
              <a:t>испытаний, постановки их на производство до утилизации взрывчатых веществ. Продукция имеет сертификаты соответствия. </a:t>
            </a:r>
            <a:endParaRPr lang="ru-RU" sz="105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72580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39700" h="139700" prst="divot"/>
            <a:bevelB/>
            <a:contourClr>
              <a:schemeClr val="accent3">
                <a:lumMod val="75000"/>
              </a:schemeClr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643446"/>
            <a:ext cx="152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contourClr>
              <a:schemeClr val="bg1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643446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643446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/>
          <p:cNvSpPr txBox="1"/>
          <p:nvPr/>
        </p:nvSpPr>
        <p:spPr>
          <a:xfrm>
            <a:off x="428596" y="5929330"/>
            <a:ext cx="828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</a:t>
            </a:r>
            <a:r>
              <a:rPr lang="ru-RU" sz="1050" dirty="0" smtClean="0"/>
              <a:t>ОАО "НЗИВ" является основным поставщиком данного вида продукции в СФО. Успешно развиваются партнерские связи </a:t>
            </a:r>
          </a:p>
          <a:p>
            <a:r>
              <a:rPr lang="ru-RU" sz="1050" dirty="0" smtClean="0"/>
              <a:t>с ближним зарубежьем. Продукция экспортируется в Узбекистан, Туркменистан, Казахстан, Азербайджан.            </a:t>
            </a:r>
          </a:p>
          <a:p>
            <a:r>
              <a:rPr lang="ru-RU" sz="1050" dirty="0" smtClean="0"/>
              <a:t>          Разработки зарядов тротиловых прессованных БТП-250П, БТП-500П, БТП-1000П запатентованы, отмечены дипломом и </a:t>
            </a:r>
          </a:p>
          <a:p>
            <a:r>
              <a:rPr lang="ru-RU" sz="1050" dirty="0" smtClean="0"/>
              <a:t>Золотой медалью Сибирской ярмарки.</a:t>
            </a:r>
            <a:endParaRPr lang="ru-RU" sz="105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Блоки (заряды) тротиловые прессованные в полимерном корпусе</a:t>
            </a:r>
            <a:b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 7276-027-07511703-97</a:t>
            </a: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250033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r>
              <a:rPr lang="ru-RU" sz="1050" dirty="0" smtClean="0"/>
              <a:t>          Блоки (заряды) тротиловые БТП-250П /БТП-500П/БТП-1000П прессованные в полимерном корпусе применяются для </a:t>
            </a:r>
          </a:p>
          <a:p>
            <a:pPr>
              <a:buNone/>
            </a:pPr>
            <a:r>
              <a:rPr lang="ru-RU" sz="1050" dirty="0" smtClean="0"/>
              <a:t>промышленных взрывных работ в сухих и обводненных скважинах при сейсморазведочных работах и наружной температуре от минус </a:t>
            </a:r>
          </a:p>
          <a:p>
            <a:pPr>
              <a:buNone/>
            </a:pPr>
            <a:r>
              <a:rPr lang="ru-RU" sz="1050" dirty="0" smtClean="0"/>
              <a:t>50 °С до плюс 50 °С.</a:t>
            </a:r>
          </a:p>
          <a:p>
            <a:pPr>
              <a:buNone/>
            </a:pPr>
            <a:r>
              <a:rPr lang="ru-RU" sz="1050" dirty="0" smtClean="0"/>
              <a:t>          Достоинства и преимущества:</a:t>
            </a:r>
          </a:p>
          <a:p>
            <a:pPr>
              <a:buNone/>
            </a:pPr>
            <a:r>
              <a:rPr lang="ru-RU" sz="1050" dirty="0" smtClean="0"/>
              <a:t>          Представляет собой тротил прессованный в форме цилиндрических шашек, вставленных в полимерный корпус. </a:t>
            </a:r>
          </a:p>
          <a:p>
            <a:pPr>
              <a:buNone/>
            </a:pPr>
            <a:r>
              <a:rPr lang="ru-RU" sz="1050" dirty="0" smtClean="0"/>
              <a:t>          В верхней части заряда расположено гнездо под </a:t>
            </a:r>
            <a:r>
              <a:rPr lang="ru-RU" sz="1050" dirty="0" err="1" smtClean="0"/>
              <a:t>электродетонатор</a:t>
            </a:r>
            <a:r>
              <a:rPr lang="ru-RU" sz="1050" dirty="0" smtClean="0"/>
              <a:t>. В верхней и нижней частях корпуса имеются резьбы, </a:t>
            </a:r>
          </a:p>
          <a:p>
            <a:pPr>
              <a:buNone/>
            </a:pPr>
            <a:r>
              <a:rPr lang="ru-RU" sz="1050" dirty="0" smtClean="0"/>
              <a:t>предназначенные для соединения блоков между собой с целью набора необходимой массы заряда при ведении взрывных работ. </a:t>
            </a:r>
          </a:p>
          <a:p>
            <a:pPr>
              <a:buNone/>
            </a:pPr>
            <a:r>
              <a:rPr lang="ru-RU" sz="1050" dirty="0" smtClean="0"/>
              <a:t>          Полимерная оболочка блоков эффективно защищает ВВ от повреждений. В нижней части корпуса блока имеется узел доставки </a:t>
            </a:r>
          </a:p>
          <a:p>
            <a:pPr>
              <a:buNone/>
            </a:pPr>
            <a:r>
              <a:rPr lang="ru-RU" sz="1050" dirty="0" smtClean="0"/>
              <a:t>его в скважину. Блоки безотказно срабатывают от </a:t>
            </a:r>
            <a:r>
              <a:rPr lang="ru-RU" sz="1050" dirty="0" err="1" smtClean="0"/>
              <a:t>электродетонаторов</a:t>
            </a:r>
            <a:r>
              <a:rPr lang="ru-RU" sz="1050" dirty="0" smtClean="0"/>
              <a:t> ЭД-8-Ж, ЭДС, ЭДС-1, ЭДП-Р, ЭДК3 и других средств взрывания, </a:t>
            </a:r>
          </a:p>
          <a:p>
            <a:pPr>
              <a:buNone/>
            </a:pPr>
            <a:r>
              <a:rPr lang="ru-RU" sz="1050" dirty="0" smtClean="0"/>
              <a:t>разрешенных </a:t>
            </a:r>
            <a:r>
              <a:rPr lang="ru-RU" sz="1050" dirty="0" err="1" smtClean="0"/>
              <a:t>Ростехнадзором</a:t>
            </a:r>
            <a:r>
              <a:rPr lang="ru-RU" sz="1050" dirty="0" smtClean="0"/>
              <a:t>.</a:t>
            </a:r>
          </a:p>
          <a:p>
            <a:pPr>
              <a:buNone/>
            </a:pPr>
            <a:r>
              <a:rPr lang="ru-RU" sz="1050" dirty="0" smtClean="0"/>
              <a:t>          Условный номер: 113; Класс опасности: 1/1.1D; Код ТН ВЭД: 3604900000; Условный номер ООН: 0042</a:t>
            </a:r>
            <a:endParaRPr lang="ru-RU" sz="105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7258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4786323"/>
          <a:ext cx="7643869" cy="1785949"/>
        </p:xfrm>
        <a:graphic>
          <a:graphicData uri="http://schemas.openxmlformats.org/drawingml/2006/table">
            <a:tbl>
              <a:tblPr/>
              <a:tblGrid>
                <a:gridCol w="1170765"/>
                <a:gridCol w="1170765"/>
                <a:gridCol w="757477"/>
                <a:gridCol w="757477"/>
                <a:gridCol w="757477"/>
                <a:gridCol w="757477"/>
                <a:gridCol w="757477"/>
                <a:gridCol w="757477"/>
                <a:gridCol w="757477"/>
              </a:tblGrid>
              <a:tr h="2115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Блоки (заряды)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Тротиловые прессованные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В полимерном корпусе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Технические характеристики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9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Вид упаковки ящик из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гофрокартона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Кол-во в 1 ящике,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, кг.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Масса заряда, г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Диаметр канала, мм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Диаметр заряда, мм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Диаметр гнезда,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мм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Глубина гнезда, мм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Плотность г/см³, не менее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Скорость детонации, км/с, не менее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БТП-250П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72шт-18кг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230±10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1,52-1,59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6,8-70,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БТП-500П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36шт-18кг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460±10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490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1,52-1,59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6,8-70,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БТП-1000П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18шт-18кг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1000±30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361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1,52-1,59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6,8-70,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Заряды литые </a:t>
            </a:r>
            <a:r>
              <a:rPr lang="ru-RU" sz="2000" dirty="0" err="1" smtClean="0">
                <a:solidFill>
                  <a:srgbClr val="0070C0"/>
                </a:solidFill>
              </a:rPr>
              <a:t>тротило-гексогеновые</a:t>
            </a:r>
            <a:r>
              <a:rPr lang="ru-RU" sz="2000" dirty="0" smtClean="0">
                <a:solidFill>
                  <a:srgbClr val="0070C0"/>
                </a:solidFill>
              </a:rPr>
              <a:t> в полимерном корпусе БТГЛК-1000П ТУ 7288-054-07511703-2002,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БТГЛК-2000П ТУ 7288-061-07511703-2006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dirty="0" smtClean="0"/>
              <a:t> Применяются для  промышленных взрывных работ в сухих и обводненных скважинах любой степени обводнения  при </a:t>
            </a:r>
            <a:r>
              <a:rPr lang="ru-RU" sz="1100" dirty="0" err="1" smtClean="0"/>
              <a:t>сейсмо-разведочных</a:t>
            </a:r>
            <a:r>
              <a:rPr lang="ru-RU" sz="1100" dirty="0" smtClean="0"/>
              <a:t> работах при температуре от минус 50 °С до плюс 50 °С.</a:t>
            </a:r>
          </a:p>
          <a:p>
            <a:pPr>
              <a:buNone/>
            </a:pPr>
            <a:r>
              <a:rPr lang="ru-RU" sz="1100" dirty="0" smtClean="0"/>
              <a:t>          Условный номер:156; Класс опасности: 1/1.1D; Код ТН ВЭД: 3603001000; Условный номер ООН: 0042 </a:t>
            </a:r>
          </a:p>
          <a:p>
            <a:pPr>
              <a:buNone/>
            </a:pPr>
            <a:r>
              <a:rPr lang="ru-RU" sz="1100" dirty="0" smtClean="0"/>
              <a:t>          Достоинства и преимущества:</a:t>
            </a:r>
          </a:p>
          <a:p>
            <a:pPr>
              <a:buNone/>
            </a:pPr>
            <a:r>
              <a:rPr lang="ru-RU" sz="1100" dirty="0" smtClean="0"/>
              <a:t>          Представляют собой заряд цилиндрической формы с гнездом под </a:t>
            </a:r>
            <a:r>
              <a:rPr lang="ru-RU" sz="1100" dirty="0" err="1" smtClean="0"/>
              <a:t>электродетонатор</a:t>
            </a:r>
            <a:r>
              <a:rPr lang="ru-RU" sz="1100" dirty="0" smtClean="0"/>
              <a:t> в полимерном корпусе. В верхней и нижней </a:t>
            </a:r>
          </a:p>
          <a:p>
            <a:pPr>
              <a:buNone/>
            </a:pPr>
            <a:r>
              <a:rPr lang="ru-RU" sz="1100" dirty="0" smtClean="0"/>
              <a:t>частях корпуса имеются резьбы, предназначенные для соединения  блоков между собой с целью набора необходимой массы заряда при ведении взрывных работ. Полимерная оболочка блоков эффективно защищает  ВВ от повреждений. В нижней части корпуса блока имеется узел доставки его в скважину. Блоки безотказно срабатывают от </a:t>
            </a:r>
            <a:r>
              <a:rPr lang="ru-RU" sz="1100" dirty="0" err="1" smtClean="0"/>
              <a:t>электродетонаторов</a:t>
            </a:r>
            <a:r>
              <a:rPr lang="ru-RU" sz="1100" dirty="0" smtClean="0"/>
              <a:t> ЭД-8-Ж, ЭДС, ЭДС-1, ЭД-8-Э и других средств взрывания, разрешенных </a:t>
            </a:r>
            <a:r>
              <a:rPr lang="ru-RU" sz="1100" dirty="0" err="1" smtClean="0"/>
              <a:t>Ростехнадзором</a:t>
            </a:r>
            <a:r>
              <a:rPr lang="ru-RU" sz="1100" dirty="0" smtClean="0"/>
              <a:t> РФ.                                                          </a:t>
            </a:r>
            <a:endParaRPr lang="ru-RU" sz="1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3429001"/>
            <a:ext cx="2857519" cy="154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0"/>
            <a:ext cx="207170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429001"/>
            <a:ext cx="2143140" cy="157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5357825"/>
          <a:ext cx="8072495" cy="1286413"/>
        </p:xfrm>
        <a:graphic>
          <a:graphicData uri="http://schemas.openxmlformats.org/drawingml/2006/table">
            <a:tbl>
              <a:tblPr/>
              <a:tblGrid>
                <a:gridCol w="1311131"/>
                <a:gridCol w="1311131"/>
                <a:gridCol w="694013"/>
                <a:gridCol w="764051"/>
                <a:gridCol w="971717"/>
                <a:gridCol w="971717"/>
                <a:gridCol w="694503"/>
                <a:gridCol w="683238"/>
                <a:gridCol w="670994"/>
              </a:tblGrid>
              <a:tr h="1824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Заряды (блоки) литые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тротило-гексагеновые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в полимерном корпусе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Технические характеристики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Вид упаковки – ящик из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гофрокартона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кол-во в упаковке, шт. кг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Масса, г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Длина, мм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Диаметр, мм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Диаметр гнезда по ЭД, мм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Глубина гнезда под ЭД, мм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Плотность г/см³, не менее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Скорость дистанции км/с, не менее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БТГЛК-1000П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18 шт – 20,0 ±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,05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1000±50 г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342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1,58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БТГЛК-2000П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 шт – 21 (±)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,5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2000± 100 г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1,58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1143000"/>
          </a:xfrm>
        </p:spPr>
        <p:txBody>
          <a:bodyPr>
            <a:noAutofit/>
          </a:bodyPr>
          <a:lstStyle/>
          <a:p>
            <a:r>
              <a:rPr lang="ru-RU" sz="1700" dirty="0" err="1" smtClean="0">
                <a:solidFill>
                  <a:srgbClr val="0070C0"/>
                </a:solidFill>
              </a:rPr>
              <a:t>Эмуласт</a:t>
            </a:r>
            <a:r>
              <a:rPr lang="ru-RU" sz="1700" dirty="0" smtClean="0">
                <a:solidFill>
                  <a:srgbClr val="0070C0"/>
                </a:solidFill>
              </a:rPr>
              <a:t> АС-25П  промышленное взрывчатое вещество 1 класса в полимерной оболочке номинальным диаметром 90, 120, 160, 180 мм</a:t>
            </a:r>
            <a:br>
              <a:rPr lang="ru-RU" sz="1700" dirty="0" smtClean="0">
                <a:solidFill>
                  <a:srgbClr val="0070C0"/>
                </a:solidFill>
              </a:rPr>
            </a:br>
            <a:r>
              <a:rPr lang="ru-RU" sz="1700" dirty="0" smtClean="0">
                <a:solidFill>
                  <a:srgbClr val="0070C0"/>
                </a:solidFill>
              </a:rPr>
              <a:t>ТУ 7276-077-00173769-2010</a:t>
            </a:r>
            <a:br>
              <a:rPr lang="ru-RU" sz="1700" dirty="0" smtClean="0">
                <a:solidFill>
                  <a:srgbClr val="0070C0"/>
                </a:solidFill>
              </a:rPr>
            </a:br>
            <a:r>
              <a:rPr lang="ru-RU" sz="1700" dirty="0" err="1" smtClean="0">
                <a:solidFill>
                  <a:srgbClr val="0070C0"/>
                </a:solidFill>
              </a:rPr>
              <a:t>Эмуласт</a:t>
            </a:r>
            <a:r>
              <a:rPr lang="ru-RU" sz="1700" dirty="0" smtClean="0">
                <a:solidFill>
                  <a:srgbClr val="0070C0"/>
                </a:solidFill>
              </a:rPr>
              <a:t> АС-25М эмульсионное промышленное взрывчатое вещество 1 класса</a:t>
            </a:r>
            <a:br>
              <a:rPr lang="ru-RU" sz="1700" dirty="0" smtClean="0">
                <a:solidFill>
                  <a:srgbClr val="0070C0"/>
                </a:solidFill>
              </a:rPr>
            </a:br>
            <a:r>
              <a:rPr lang="ru-RU" sz="1700" dirty="0" smtClean="0">
                <a:solidFill>
                  <a:srgbClr val="0070C0"/>
                </a:solidFill>
              </a:rPr>
              <a:t>ТУ 7276-076-00173769-2010</a:t>
            </a:r>
            <a:endParaRPr lang="ru-RU" sz="17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00" dirty="0" smtClean="0"/>
              <a:t> Предназначены для формирования скважинных зарядов на земной поверхности в рудах и породах любой крепости, в том числе сульфидсодержащих, при </a:t>
            </a:r>
          </a:p>
          <a:p>
            <a:pPr>
              <a:buNone/>
            </a:pPr>
            <a:r>
              <a:rPr lang="ru-RU" sz="900" dirty="0" smtClean="0"/>
              <a:t>ручном заряжании сухих, осушенных и обводненных скважин любой степени </a:t>
            </a:r>
            <a:r>
              <a:rPr lang="ru-RU" sz="900" dirty="0" err="1" smtClean="0"/>
              <a:t>обводненности</a:t>
            </a:r>
            <a:r>
              <a:rPr lang="ru-RU" sz="900" dirty="0" smtClean="0"/>
              <a:t> и проточности диаметром не менее 100 мм в диапазоне температур </a:t>
            </a:r>
          </a:p>
          <a:p>
            <a:pPr>
              <a:buNone/>
            </a:pPr>
            <a:r>
              <a:rPr lang="ru-RU" sz="900" dirty="0" smtClean="0"/>
              <a:t>от минус 50 °С до плюс 50 °С. </a:t>
            </a:r>
          </a:p>
          <a:p>
            <a:pPr>
              <a:buNone/>
            </a:pPr>
            <a:r>
              <a:rPr lang="ru-RU" sz="900" dirty="0" smtClean="0"/>
              <a:t>          Условный номер 507; Класс опасности 1/1.5D; Код ТН ВЭД: 3602000000 Условный номер ООН 0331</a:t>
            </a:r>
          </a:p>
          <a:p>
            <a:pPr>
              <a:buNone/>
            </a:pPr>
            <a:r>
              <a:rPr lang="ru-RU" sz="900" dirty="0" smtClean="0"/>
              <a:t>          Достоинства и преимущества:</a:t>
            </a:r>
          </a:p>
          <a:p>
            <a:pPr>
              <a:buNone/>
            </a:pPr>
            <a:r>
              <a:rPr lang="ru-RU" sz="900" dirty="0" smtClean="0"/>
              <a:t>        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АС-25П представляет собой патрон в полиэтиленовой оболочке.</a:t>
            </a:r>
          </a:p>
          <a:p>
            <a:pPr>
              <a:buNone/>
            </a:pPr>
            <a:r>
              <a:rPr lang="ru-RU" sz="900" dirty="0" smtClean="0"/>
              <a:t>        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АС-25М представляет собой не патронированную механическую смесь из эмульсионной матрицы, гранулированной аммиачной селитры и газогене-</a:t>
            </a:r>
          </a:p>
          <a:p>
            <a:pPr>
              <a:buNone/>
            </a:pPr>
            <a:r>
              <a:rPr lang="ru-RU" sz="900" dirty="0" err="1" smtClean="0"/>
              <a:t>рирующей</a:t>
            </a:r>
            <a:r>
              <a:rPr lang="ru-RU" sz="900" dirty="0" smtClean="0"/>
              <a:t> добавки (ГГД), и изготавливается на месте проведения взрывных работ смесительно-зарядными машинами (СЗМ), допущенными </a:t>
            </a:r>
            <a:r>
              <a:rPr lang="ru-RU" sz="900" dirty="0" err="1" smtClean="0"/>
              <a:t>Ростехнадзором</a:t>
            </a:r>
            <a:r>
              <a:rPr lang="ru-RU" sz="900" dirty="0" smtClean="0"/>
              <a:t>.</a:t>
            </a:r>
          </a:p>
          <a:p>
            <a:pPr>
              <a:buNone/>
            </a:pPr>
            <a:r>
              <a:rPr lang="ru-RU" sz="900" dirty="0" smtClean="0"/>
              <a:t>          Применение </a:t>
            </a:r>
            <a:r>
              <a:rPr lang="ru-RU" sz="900" dirty="0" err="1" smtClean="0"/>
              <a:t>Эмуласта</a:t>
            </a:r>
            <a:r>
              <a:rPr lang="ru-RU" sz="900" dirty="0" smtClean="0"/>
              <a:t> АС-25П ,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АС-25М  полностью исключает выбросы вредных веществ и в атмосферу, и в водохранилища, к минимуму сводит </a:t>
            </a:r>
          </a:p>
          <a:p>
            <a:pPr>
              <a:buNone/>
            </a:pPr>
            <a:r>
              <a:rPr lang="ru-RU" sz="900" dirty="0" smtClean="0"/>
              <a:t>загрязнение грунтовых вод  при выдержке заряда в обводненных буровых скважинах, максимально механизирует зарядку, исключает контакт рабочих с вредными </a:t>
            </a:r>
          </a:p>
          <a:p>
            <a:pPr>
              <a:buNone/>
            </a:pPr>
            <a:r>
              <a:rPr lang="ru-RU" sz="900" dirty="0" smtClean="0"/>
              <a:t>химическими веществами. Основные работы в карьерах можно проводить уже через два часа после взрыва. Взрывы с применением </a:t>
            </a:r>
            <a:r>
              <a:rPr lang="ru-RU" sz="900" dirty="0" err="1" smtClean="0"/>
              <a:t>Эмуласта</a:t>
            </a:r>
            <a:r>
              <a:rPr lang="ru-RU" sz="900" dirty="0" smtClean="0"/>
              <a:t> АС-25П,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</a:t>
            </a:r>
          </a:p>
          <a:p>
            <a:pPr>
              <a:buNone/>
            </a:pPr>
            <a:r>
              <a:rPr lang="ru-RU" sz="900" dirty="0" smtClean="0"/>
              <a:t>АС-25М дают меньше вредных выбросов, чем </a:t>
            </a:r>
            <a:r>
              <a:rPr lang="ru-RU" sz="900" dirty="0" err="1" smtClean="0"/>
              <a:t>тротилосодержащие</a:t>
            </a:r>
            <a:r>
              <a:rPr lang="ru-RU" sz="900" dirty="0" smtClean="0"/>
              <a:t> ВВ;</a:t>
            </a:r>
          </a:p>
          <a:p>
            <a:pPr>
              <a:buNone/>
            </a:pPr>
            <a:r>
              <a:rPr lang="ru-RU" sz="900" dirty="0" smtClean="0"/>
              <a:t>        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АС-25П ,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АС-25М имеет ограниченный срок хранения, а экскавация породы, содержащая не взорвавшиеся заряды, через некоторое время </a:t>
            </a:r>
          </a:p>
          <a:p>
            <a:pPr>
              <a:buNone/>
            </a:pPr>
            <a:r>
              <a:rPr lang="ru-RU" sz="900" dirty="0" smtClean="0"/>
              <a:t>становится безопасной.</a:t>
            </a:r>
          </a:p>
          <a:p>
            <a:pPr>
              <a:buNone/>
            </a:pPr>
            <a:r>
              <a:rPr lang="ru-RU" sz="900" dirty="0" smtClean="0"/>
              <a:t>          Проведение взрывных работ с применением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АС-25П,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АС-25М менее опасно, низко токсичное </a:t>
            </a:r>
            <a:r>
              <a:rPr lang="ru-RU" sz="900" dirty="0" err="1" smtClean="0"/>
              <a:t>газовыделение</a:t>
            </a:r>
            <a:r>
              <a:rPr lang="ru-RU" sz="900" dirty="0" smtClean="0"/>
              <a:t> при взрыве,  в высокой степени</a:t>
            </a:r>
          </a:p>
          <a:p>
            <a:pPr>
              <a:buNone/>
            </a:pPr>
            <a:r>
              <a:rPr lang="ru-RU" sz="900" dirty="0" smtClean="0"/>
              <a:t> безопаснее при транспортировании, хранении и использовании.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АС-25П,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АС-25М  экономически более выгодное взрывчатое вещество.</a:t>
            </a:r>
          </a:p>
          <a:p>
            <a:pPr>
              <a:buNone/>
            </a:pPr>
            <a:r>
              <a:rPr lang="ru-RU" sz="900" dirty="0" smtClean="0"/>
              <a:t>        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АС-25П,  </a:t>
            </a:r>
            <a:r>
              <a:rPr lang="ru-RU" sz="900" dirty="0" err="1" smtClean="0"/>
              <a:t>Эмуласт</a:t>
            </a:r>
            <a:r>
              <a:rPr lang="ru-RU" sz="900" dirty="0" smtClean="0"/>
              <a:t> АС-25М не чувствителен к механическим воздействиям, способен выдержать любую механическую нагрузку.</a:t>
            </a:r>
            <a:endParaRPr lang="ru-RU" sz="9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750806"/>
            <a:ext cx="2571768" cy="19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56532"/>
            <a:ext cx="2928958" cy="19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2918" y="5000636"/>
            <a:ext cx="24947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203348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Эмуласт</a:t>
            </a:r>
            <a:r>
              <a:rPr lang="ru-RU" sz="1600" dirty="0" smtClean="0">
                <a:solidFill>
                  <a:srgbClr val="0070C0"/>
                </a:solidFill>
              </a:rPr>
              <a:t> АС-25П  промышленное взрывчатое вещество 1 класса в полимерной оболочке номинальным диаметром 90, 120, 160, 180 мм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ТУ 7276-077-00173769-2010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Эмуласт</a:t>
            </a:r>
            <a:r>
              <a:rPr lang="ru-RU" sz="1600" dirty="0" smtClean="0">
                <a:solidFill>
                  <a:srgbClr val="0070C0"/>
                </a:solidFill>
              </a:rPr>
              <a:t> АС-25М эмульсионное промышленное взрывчатое вещество 1 </a:t>
            </a:r>
            <a:r>
              <a:rPr lang="ru-RU" sz="1600" dirty="0" err="1" smtClean="0">
                <a:solidFill>
                  <a:srgbClr val="0070C0"/>
                </a:solidFill>
              </a:rPr>
              <a:t>классаТУ</a:t>
            </a:r>
            <a:r>
              <a:rPr lang="ru-RU" sz="1600" dirty="0" smtClean="0">
                <a:solidFill>
                  <a:srgbClr val="0070C0"/>
                </a:solidFill>
              </a:rPr>
              <a:t> 7276-076-00173769-2010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1" y="1643050"/>
          <a:ext cx="8572591" cy="5093556"/>
        </p:xfrm>
        <a:graphic>
          <a:graphicData uri="http://schemas.openxmlformats.org/drawingml/2006/table">
            <a:tbl>
              <a:tblPr/>
              <a:tblGrid>
                <a:gridCol w="659427"/>
                <a:gridCol w="879240"/>
                <a:gridCol w="659430"/>
                <a:gridCol w="659430"/>
                <a:gridCol w="659430"/>
                <a:gridCol w="839606"/>
                <a:gridCol w="845606"/>
                <a:gridCol w="916295"/>
                <a:gridCol w="668301"/>
                <a:gridCol w="613506"/>
                <a:gridCol w="399383"/>
                <a:gridCol w="772937"/>
              </a:tblGrid>
              <a:tr h="2977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Технические характеристики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3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Вид упаковки, кг 1 место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Масса патрона (зависит от диаметра патрона), кг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Длинна патрона, мм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Диаметр заряжаемой скважины, мм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Плотность ВВ в патроне, г/см³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Тротиловый эквивалент по теплоте взрыва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Критический диаметр детонации в стальной оболочке, мм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Скорость детонации, км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/c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Бризантность, мм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Водоустойчивость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Электроемкость эмульсионной матрицы, ПФ, не более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Эмуласт АС-25П. Эмульсионное патронированное пром. ВВ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Полипропиленовый мешок 5</a:t>
                      </a:r>
                      <a:r>
                        <a:rPr lang="en-US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 и 5</a:t>
                      </a:r>
                      <a:r>
                        <a:rPr lang="en-US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 по ГОСТ Р 52564-2006 Ящик из гофрокартона 1 место не более 24кг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4 до 20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Не менее 100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1,20 до 1.35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0,82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35 до 45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4,6 до 4,8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22 до 22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Эмуласт АС-25М. Эмульсионное промышленное взрывчатое вещество 1 класса.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1,20 до 1.35</a:t>
                      </a:r>
                      <a:endParaRPr lang="ru-RU" sz="1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0,82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35 до 45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4,6 до 4,8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22 до 28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85" marR="4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70C0"/>
                </a:solidFill>
              </a:rPr>
              <a:t>Гранулит</a:t>
            </a:r>
            <a:r>
              <a:rPr lang="ru-RU" sz="2000" dirty="0" smtClean="0">
                <a:solidFill>
                  <a:srgbClr val="0070C0"/>
                </a:solidFill>
              </a:rPr>
              <a:t> АС-8/ АС-4 </a:t>
            </a:r>
            <a:r>
              <a:rPr lang="ru-RU" sz="2000" b="0" dirty="0" smtClean="0">
                <a:solidFill>
                  <a:srgbClr val="0070C0"/>
                </a:solidFill>
              </a:rPr>
              <a:t>гранулированное промышленное взрывчатое вещество ГОСТ 21987-76</a:t>
            </a:r>
            <a:endParaRPr lang="ru-RU" sz="2000" b="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400" dirty="0" smtClean="0"/>
              <a:t>Предназначается для взрывания крепких и весьма крепких пород. Допущен на открытых работах и в шахтах, не опасных по газу </a:t>
            </a:r>
          </a:p>
          <a:p>
            <a:pPr>
              <a:buNone/>
            </a:pPr>
            <a:r>
              <a:rPr lang="ru-RU" sz="1400" dirty="0" smtClean="0"/>
              <a:t>или пыли, с ручным и механизированным заряжением  сухих и предварительно осушенных шпуров, скважин, камер.</a:t>
            </a:r>
          </a:p>
          <a:p>
            <a:pPr>
              <a:buNone/>
            </a:pPr>
            <a:r>
              <a:rPr lang="ru-RU" sz="1400" dirty="0" smtClean="0"/>
              <a:t>          Достоинства и преимущества:</a:t>
            </a:r>
          </a:p>
          <a:p>
            <a:pPr>
              <a:buNone/>
            </a:pPr>
            <a:r>
              <a:rPr lang="ru-RU" sz="1400" dirty="0" smtClean="0"/>
              <a:t>          Представляет собой  гранулированный продукт серебристо-серого цвета с размерами гранул селитры от 1 до 3 мм, покрытых </a:t>
            </a:r>
          </a:p>
          <a:p>
            <a:pPr>
              <a:buNone/>
            </a:pPr>
            <a:r>
              <a:rPr lang="ru-RU" sz="1400" dirty="0" smtClean="0"/>
              <a:t>пленкой масла и </a:t>
            </a:r>
            <a:r>
              <a:rPr lang="ru-RU" sz="1400" dirty="0" err="1" smtClean="0"/>
              <a:t>опудренных</a:t>
            </a:r>
            <a:r>
              <a:rPr lang="ru-RU" sz="1400" dirty="0" smtClean="0"/>
              <a:t>  алюминием. Пригоден для применения во всех климатических районах. </a:t>
            </a:r>
            <a:r>
              <a:rPr lang="ru-RU" sz="1400" dirty="0" err="1" smtClean="0"/>
              <a:t>Гранулиты</a:t>
            </a:r>
            <a:r>
              <a:rPr lang="ru-RU" sz="1400" dirty="0" smtClean="0"/>
              <a:t> недостаточно </a:t>
            </a:r>
          </a:p>
          <a:p>
            <a:pPr>
              <a:buNone/>
            </a:pPr>
            <a:r>
              <a:rPr lang="ru-RU" sz="1400" dirty="0" err="1" smtClean="0"/>
              <a:t>чуствительны</a:t>
            </a:r>
            <a:r>
              <a:rPr lang="ru-RU" sz="1400" dirty="0" smtClean="0"/>
              <a:t> к КД и ДШ, требуют промежуточного детонатора, в качестве которого на открытых работах достаточно одной шашки </a:t>
            </a:r>
          </a:p>
          <a:p>
            <a:pPr>
              <a:buNone/>
            </a:pPr>
            <a:r>
              <a:rPr lang="ru-RU" sz="1400" dirty="0" smtClean="0"/>
              <a:t>Т-400Г по ОСТ 84-411-80 или другого вида из выпускаемых промышленностью и допущенных к применению </a:t>
            </a:r>
            <a:r>
              <a:rPr lang="ru-RU" sz="1400" dirty="0" err="1" smtClean="0"/>
              <a:t>Ростехнадзором</a:t>
            </a:r>
            <a:r>
              <a:rPr lang="ru-RU" sz="1400" dirty="0" smtClean="0"/>
              <a:t> страны-</a:t>
            </a:r>
          </a:p>
          <a:p>
            <a:pPr>
              <a:buNone/>
            </a:pPr>
            <a:r>
              <a:rPr lang="ru-RU" sz="1400" dirty="0" smtClean="0"/>
              <a:t>изготовителя или страны-потребителя, а на подземных работах - одного стандартного патрона аммонита 6ЖВ массой не менее 200 г.</a:t>
            </a:r>
          </a:p>
          <a:p>
            <a:pPr>
              <a:buNone/>
            </a:pPr>
            <a:r>
              <a:rPr lang="ru-RU" sz="1400" dirty="0" smtClean="0"/>
              <a:t>          Условный номер: 507;  Класс опасности: 1/1.5D;  Код ТН ВЭД: 3602000000; Условный номер ООН: 0331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2643206" cy="18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714752"/>
            <a:ext cx="1798250" cy="290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1" y="5143512"/>
          <a:ext cx="5857914" cy="1500198"/>
        </p:xfrm>
        <a:graphic>
          <a:graphicData uri="http://schemas.openxmlformats.org/drawingml/2006/table">
            <a:tbl>
              <a:tblPr/>
              <a:tblGrid>
                <a:gridCol w="1171278"/>
                <a:gridCol w="1171278"/>
                <a:gridCol w="1171278"/>
                <a:gridCol w="1172040"/>
                <a:gridCol w="1172040"/>
              </a:tblGrid>
              <a:tr h="188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Технические характеристики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Вид упаковки, кг,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1 место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Энергия взрыва ккал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Фугасность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 см³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Скорость детонации, км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/c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Гранулит АС-8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Полиэтиленовый мешок-вкладыш, вложенный в полиэтиленовый мешок ГОСТ Р 51615-2000 1 место не более 42кг 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1248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410-430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,0-3,6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Гранулит АС-4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1248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390-410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2,0-3,6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Граммонит 79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1025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360-370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,0-3,6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70C0"/>
                </a:solidFill>
              </a:rPr>
              <a:t>Граммонит</a:t>
            </a:r>
            <a:r>
              <a:rPr lang="ru-RU" sz="2000" dirty="0" smtClean="0">
                <a:solidFill>
                  <a:srgbClr val="0070C0"/>
                </a:solidFill>
              </a:rPr>
              <a:t> 79/21 представляет собой смесь гранул селитры и чешуек тротила ГОСТ 21988-76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4288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Допущен к постоянному применению для взрывания на земной поверхности и в забоях подземных выработок рудников и шахт,</a:t>
            </a:r>
          </a:p>
          <a:p>
            <a:pPr>
              <a:buNone/>
            </a:pPr>
            <a:r>
              <a:rPr lang="ru-RU" sz="1200" dirty="0" smtClean="0"/>
              <a:t>не опасных по газу или пыли, при ручном и механизированном заряжании сухих и осушенных (обезвоженных) шпуров, скважин и камер.</a:t>
            </a:r>
          </a:p>
          <a:p>
            <a:pPr>
              <a:buNone/>
            </a:pPr>
            <a:r>
              <a:rPr lang="ru-RU" sz="1200" dirty="0" smtClean="0"/>
              <a:t>          Достоинства и преимущества:</a:t>
            </a:r>
          </a:p>
          <a:p>
            <a:pPr>
              <a:buNone/>
            </a:pPr>
            <a:r>
              <a:rPr lang="ru-RU" sz="1200" dirty="0" smtClean="0"/>
              <a:t>          Представляет собой механическую смесь гранулированной аммиачной селитры с </a:t>
            </a:r>
            <a:r>
              <a:rPr lang="ru-RU" sz="1200" dirty="0" err="1" smtClean="0"/>
              <a:t>чешуированным</a:t>
            </a:r>
            <a:r>
              <a:rPr lang="ru-RU" sz="1200" dirty="0" smtClean="0"/>
              <a:t> тротилом или механическую </a:t>
            </a:r>
          </a:p>
          <a:p>
            <a:pPr>
              <a:buNone/>
            </a:pPr>
            <a:r>
              <a:rPr lang="ru-RU" sz="1200" dirty="0" smtClean="0"/>
              <a:t>смесь гранулированной аммиачной селитры, тротила </a:t>
            </a:r>
            <a:r>
              <a:rPr lang="ru-RU" sz="1200" dirty="0" err="1" smtClean="0"/>
              <a:t>чешуированного</a:t>
            </a:r>
            <a:r>
              <a:rPr lang="ru-RU" sz="1200" dirty="0" smtClean="0"/>
              <a:t> и </a:t>
            </a:r>
            <a:r>
              <a:rPr lang="ru-RU" sz="1200" dirty="0" err="1" smtClean="0"/>
              <a:t>гранулотола</a:t>
            </a:r>
            <a:r>
              <a:rPr lang="ru-RU" sz="1200" dirty="0" smtClean="0"/>
              <a:t> (в смеси тротила и </a:t>
            </a:r>
            <a:r>
              <a:rPr lang="ru-RU" sz="1200" dirty="0" err="1" smtClean="0"/>
              <a:t>гранулотола</a:t>
            </a:r>
            <a:r>
              <a:rPr lang="ru-RU" sz="1200" dirty="0" smtClean="0"/>
              <a:t> содержание </a:t>
            </a:r>
          </a:p>
          <a:p>
            <a:pPr>
              <a:buNone/>
            </a:pPr>
            <a:r>
              <a:rPr lang="ru-RU" sz="1200" dirty="0" smtClean="0"/>
              <a:t>последнего может быть до 50%). Инициирование зарядов </a:t>
            </a:r>
            <a:r>
              <a:rPr lang="ru-RU" sz="1200" dirty="0" err="1" smtClean="0"/>
              <a:t>граммонита</a:t>
            </a:r>
            <a:r>
              <a:rPr lang="ru-RU" sz="1200" dirty="0" smtClean="0"/>
              <a:t> 79/21 производят только с применением промежуточного </a:t>
            </a:r>
          </a:p>
          <a:p>
            <a:pPr>
              <a:buNone/>
            </a:pPr>
            <a:r>
              <a:rPr lang="ru-RU" sz="1200" dirty="0" smtClean="0"/>
              <a:t>детонатора, в качестве которого на открытых работах достаточно одной шашки-детонатора Т-400Г по ОСТ 84-411-80 или другого вида </a:t>
            </a:r>
          </a:p>
          <a:p>
            <a:pPr>
              <a:buNone/>
            </a:pPr>
            <a:r>
              <a:rPr lang="ru-RU" sz="1200" dirty="0" smtClean="0"/>
              <a:t>из выпускаемых промышленностью и допущенных к применению </a:t>
            </a:r>
            <a:r>
              <a:rPr lang="ru-RU" sz="1200" dirty="0" err="1" smtClean="0"/>
              <a:t>Ростехнадзором</a:t>
            </a:r>
            <a:r>
              <a:rPr lang="ru-RU" sz="1200" dirty="0" smtClean="0"/>
              <a:t> страны-изготовителя и (или) страны-потребителя, а </a:t>
            </a:r>
          </a:p>
          <a:p>
            <a:pPr>
              <a:buNone/>
            </a:pPr>
            <a:r>
              <a:rPr lang="ru-RU" sz="1200" dirty="0" smtClean="0"/>
              <a:t>на подземных работах - одного стандартного патрона аммонита № 6ЖВ массой не менее 200 г.</a:t>
            </a:r>
          </a:p>
          <a:p>
            <a:pPr>
              <a:buNone/>
            </a:pPr>
            <a:r>
              <a:rPr lang="ru-RU" sz="1200" dirty="0" smtClean="0"/>
              <a:t>          Условный номер: 103; Класс опасности: 1/1.1D; Код ТН ВЭД: 3602000000; Условный номер ООН: 0082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71810"/>
            <a:ext cx="2095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2247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357562"/>
            <a:ext cx="1894070" cy="27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4786322"/>
          <a:ext cx="6096001" cy="1714513"/>
        </p:xfrm>
        <a:graphic>
          <a:graphicData uri="http://schemas.openxmlformats.org/drawingml/2006/table">
            <a:tbl>
              <a:tblPr/>
              <a:tblGrid>
                <a:gridCol w="1218883"/>
                <a:gridCol w="1218883"/>
                <a:gridCol w="1218883"/>
                <a:gridCol w="1219676"/>
                <a:gridCol w="1219676"/>
              </a:tblGrid>
              <a:tr h="2158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Технические характеристики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Вид упаковки, кг,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1 место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Энергия взрыва ккал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Фугасность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 см³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Скорость детонации, км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/c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Гранулит АС-8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Полиэтиленовый мешок-вкладыш, вложенный в полиэтиленовый мешок ГОСТ Р 51615-2000 1 место не более 42кг 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1248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410-430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,0-3,6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Гранулит АС-4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1248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390-410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2,0-3,6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Граммонит 79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1025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360-370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,0-3,6</a:t>
                      </a:r>
                      <a:endParaRPr lang="ru-RU" sz="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29" marR="42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Заряды  ЛВВ-11-1 в виде лент, сформованные из эластичного состава ТУ2292-008-07511703-93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7146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Применяются для упрочнения металлов взрывом на дневной открытой поверхности: для упрочнения стрелочных переводов, </a:t>
            </a:r>
          </a:p>
          <a:p>
            <a:pPr>
              <a:buNone/>
            </a:pPr>
            <a:r>
              <a:rPr lang="ru-RU" dirty="0" smtClean="0"/>
              <a:t>зубьев ковшей экскаваторов, дробильных плит.</a:t>
            </a:r>
          </a:p>
          <a:p>
            <a:pPr>
              <a:buNone/>
            </a:pPr>
            <a:r>
              <a:rPr lang="ru-RU" dirty="0" smtClean="0"/>
              <a:t>          Условный номер:154; Условный номер: ООН 0084; Код ТН ВЭД: 3602000000; Класс опасности: 1/1.1D</a:t>
            </a:r>
          </a:p>
          <a:p>
            <a:pPr>
              <a:buNone/>
            </a:pPr>
            <a:r>
              <a:rPr lang="ru-RU" dirty="0" smtClean="0"/>
              <a:t>          Достоинства и преимущества:</a:t>
            </a:r>
          </a:p>
          <a:p>
            <a:pPr>
              <a:buNone/>
            </a:pPr>
            <a:r>
              <a:rPr lang="ru-RU" dirty="0" smtClean="0"/>
              <a:t>          Заряды представляют собой ленты, изготовленные из эластичного взрывчатого вещества, в состав которого входит </a:t>
            </a:r>
            <a:r>
              <a:rPr lang="ru-RU" dirty="0" err="1" smtClean="0"/>
              <a:t>гексоген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Заряды можно крепить к элементам подрываемых объектов при помощи подручных средств (тесьма, фторопластовая лента, липкая </a:t>
            </a:r>
          </a:p>
          <a:p>
            <a:pPr>
              <a:buNone/>
            </a:pPr>
            <a:r>
              <a:rPr lang="ru-RU" dirty="0" smtClean="0"/>
              <a:t>лента и др.), возможно соединение между собой по длине внахлест и в несколько слоев по толщине. </a:t>
            </a:r>
          </a:p>
          <a:p>
            <a:pPr>
              <a:buNone/>
            </a:pPr>
            <a:r>
              <a:rPr lang="ru-RU" dirty="0" smtClean="0"/>
              <a:t>          Допускается двукратный перегиб ленточных зарядов на 180°С до полного прикосновения перегибаемых частей по всей </a:t>
            </a:r>
          </a:p>
          <a:p>
            <a:pPr>
              <a:buNone/>
            </a:pPr>
            <a:r>
              <a:rPr lang="ru-RU" dirty="0" smtClean="0"/>
              <a:t>поверхности в интервале температур :от минус 40°С до плюс 50°С. Заряд можно разрезать на отдельные отрезки стальным ножом на </a:t>
            </a:r>
          </a:p>
          <a:p>
            <a:pPr>
              <a:buNone/>
            </a:pPr>
            <a:r>
              <a:rPr lang="ru-RU" dirty="0" smtClean="0"/>
              <a:t>весу или на мягкой подложке (резина, кожа, ткань, дерево и т.п.). Заряды надежно взрываются от импульса детонаторов ЭДВ-1, ЭДВ-, </a:t>
            </a:r>
          </a:p>
          <a:p>
            <a:pPr>
              <a:buNone/>
            </a:pPr>
            <a:r>
              <a:rPr lang="ru-RU" dirty="0" smtClean="0"/>
              <a:t>ЭДС-1, </a:t>
            </a:r>
            <a:r>
              <a:rPr lang="ru-RU" dirty="0" err="1" smtClean="0"/>
              <a:t>ЭДП-р</a:t>
            </a:r>
            <a:r>
              <a:rPr lang="ru-RU" dirty="0" smtClean="0"/>
              <a:t> и других типов </a:t>
            </a:r>
            <a:r>
              <a:rPr lang="ru-RU" dirty="0" err="1" smtClean="0"/>
              <a:t>электродетонаторов</a:t>
            </a:r>
            <a:r>
              <a:rPr lang="ru-RU" dirty="0" smtClean="0"/>
              <a:t>, защищенных от сторонних источников тока и допущенных </a:t>
            </a:r>
            <a:r>
              <a:rPr lang="ru-RU" dirty="0" err="1" smtClean="0"/>
              <a:t>Ростехнадзором</a:t>
            </a:r>
            <a:r>
              <a:rPr lang="ru-RU" dirty="0" smtClean="0"/>
              <a:t> при </a:t>
            </a:r>
          </a:p>
          <a:p>
            <a:pPr>
              <a:buNone/>
            </a:pPr>
            <a:r>
              <a:rPr lang="ru-RU" dirty="0" smtClean="0"/>
              <a:t>условии полного обжатия </a:t>
            </a:r>
            <a:r>
              <a:rPr lang="ru-RU" dirty="0" err="1" smtClean="0"/>
              <a:t>электродетонатора</a:t>
            </a:r>
            <a:r>
              <a:rPr lang="ru-RU" dirty="0" smtClean="0"/>
              <a:t> зарядом.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609917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5139899"/>
          <a:ext cx="7929618" cy="1542288"/>
        </p:xfrm>
        <a:graphic>
          <a:graphicData uri="http://schemas.openxmlformats.org/drawingml/2006/table">
            <a:tbl>
              <a:tblPr/>
              <a:tblGrid>
                <a:gridCol w="905017"/>
                <a:gridCol w="905017"/>
                <a:gridCol w="705258"/>
                <a:gridCol w="682750"/>
                <a:gridCol w="765279"/>
                <a:gridCol w="767155"/>
                <a:gridCol w="767155"/>
                <a:gridCol w="694004"/>
                <a:gridCol w="833273"/>
                <a:gridCol w="904710"/>
              </a:tblGrid>
              <a:tr h="1299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Технические характеристика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Вид упаковки – ящик из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гофрокартона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Кол-во в упаковке, кг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Толщина, мм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Длина заряда, мм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Ширина, мм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Толщина управляемого слоя, мм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Коэффициент упрочнения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Плотность г/см³, не менее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Скорость детонации, км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Упрочняемые материалы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ЛВВ-11-1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Не более 30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4±0,5</a:t>
                      </a:r>
                      <a:endParaRPr lang="ru-RU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900±50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100±2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30-40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1,8-1,9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1,42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Сталь Г13Л ГОСТ 7370;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Ст3 ГОСТ 380 и сплав А020-1 ГОСТ 14113</a:t>
                      </a:r>
                      <a:endParaRPr lang="ru-RU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55" marR="43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Green_Gold texture template Sego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1DED46-D66D-454A-B8B2-8EE17CF4D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1_Green_Gold texture template Segoe</Template>
  <TotalTime>2948</TotalTime>
  <Words>2466</Words>
  <Application>Microsoft Office PowerPoint</Application>
  <PresentationFormat>Экран (4:3)</PresentationFormat>
  <Paragraphs>335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1_Green_Gold texture template Segoe</vt:lpstr>
      <vt:lpstr>Белый текст и шрифт Courier для слайдов с кодом</vt:lpstr>
      <vt:lpstr>Апекс</vt:lpstr>
      <vt:lpstr>Слайд 1</vt:lpstr>
      <vt:lpstr>Слайд 2</vt:lpstr>
      <vt:lpstr>Блоки (заряды) тротиловые прессованные в полимерном корпусе ТУ 7276-027-07511703-97</vt:lpstr>
      <vt:lpstr>Заряды литые тротило-гексогеновые в полимерном корпусе БТГЛК-1000П ТУ 7288-054-07511703-2002,  БТГЛК-2000П ТУ 7288-061-07511703-2006</vt:lpstr>
      <vt:lpstr>Эмуласт АС-25П  промышленное взрывчатое вещество 1 класса в полимерной оболочке номинальным диаметром 90, 120, 160, 180 мм ТУ 7276-077-00173769-2010 Эмуласт АС-25М эмульсионное промышленное взрывчатое вещество 1 класса ТУ 7276-076-00173769-2010</vt:lpstr>
      <vt:lpstr>Эмуласт АС-25П  промышленное взрывчатое вещество 1 класса в полимерной оболочке номинальным диаметром 90, 120, 160, 180 мм ТУ 7276-077-00173769-2010  Эмуласт АС-25М эмульсионное промышленное взрывчатое вещество 1 классаТУ 7276-076-00173769-2010  </vt:lpstr>
      <vt:lpstr>Гранулит АС-8/ АС-4 гранулированное промышленное взрывчатое вещество ГОСТ 21987-76</vt:lpstr>
      <vt:lpstr>Граммонит 79/21 представляет собой смесь гранул селитры и чешуек тротила ГОСТ 21988-76</vt:lpstr>
      <vt:lpstr>Заряды  ЛВВ-11-1 в виде лент, сформованные из эластичного состава ТУ2292-008-07511703-93</vt:lpstr>
      <vt:lpstr>Шашки Т-400 Г прессованные гидроизолированные тротиловые ОСТ 84-411-80</vt:lpstr>
      <vt:lpstr>Заряды подрывные ПДЛ-600П, ПДЛ-800П ТУ 7276-068-07511703-2011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ГЕНЕРАЛЬНОГО  ДИРЕКТОРА ОАО  «НОВОСИБИРСКИЙ  ЗАВОД  ИСКУССТВЕННОГО  ВОЛОКНА» ПЕТРОВА  ВАЛЕРИЯ  ЛЕОНИДОВИЧА</dc:title>
  <dc:creator>Buran</dc:creator>
  <cp:lastModifiedBy>ЦаревЕВ</cp:lastModifiedBy>
  <cp:revision>411</cp:revision>
  <dcterms:created xsi:type="dcterms:W3CDTF">2013-09-14T03:17:55Z</dcterms:created>
  <dcterms:modified xsi:type="dcterms:W3CDTF">2014-01-13T03:30:39Z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TC102867489990</vt:lpwstr>
  </property>
</Properties>
</file>